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674" r:id="rId3"/>
    <p:sldMasterId id="2147483726" r:id="rId4"/>
    <p:sldMasterId id="2147484357" r:id="rId5"/>
  </p:sldMasterIdLst>
  <p:notesMasterIdLst>
    <p:notesMasterId r:id="rId32"/>
  </p:notesMasterIdLst>
  <p:handoutMasterIdLst>
    <p:handoutMasterId r:id="rId33"/>
  </p:handoutMasterIdLst>
  <p:sldIdLst>
    <p:sldId id="409" r:id="rId6"/>
    <p:sldId id="410" r:id="rId7"/>
    <p:sldId id="411" r:id="rId8"/>
    <p:sldId id="412" r:id="rId9"/>
    <p:sldId id="441" r:id="rId10"/>
    <p:sldId id="417" r:id="rId11"/>
    <p:sldId id="418" r:id="rId12"/>
    <p:sldId id="443" r:id="rId13"/>
    <p:sldId id="419" r:id="rId14"/>
    <p:sldId id="421" r:id="rId15"/>
    <p:sldId id="423" r:id="rId16"/>
    <p:sldId id="424" r:id="rId17"/>
    <p:sldId id="426" r:id="rId18"/>
    <p:sldId id="427" r:id="rId19"/>
    <p:sldId id="428" r:id="rId20"/>
    <p:sldId id="429" r:id="rId21"/>
    <p:sldId id="430" r:id="rId22"/>
    <p:sldId id="444" r:id="rId23"/>
    <p:sldId id="431" r:id="rId24"/>
    <p:sldId id="432" r:id="rId25"/>
    <p:sldId id="433" r:id="rId26"/>
    <p:sldId id="435" r:id="rId27"/>
    <p:sldId id="436" r:id="rId28"/>
    <p:sldId id="437" r:id="rId29"/>
    <p:sldId id="439" r:id="rId30"/>
    <p:sldId id="440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1AC"/>
    <a:srgbClr val="000000"/>
    <a:srgbClr val="78A6DE"/>
    <a:srgbClr val="BCC7DE"/>
    <a:srgbClr val="0A0A0A"/>
    <a:srgbClr val="000066"/>
    <a:srgbClr val="DBE1ED"/>
    <a:srgbClr val="7E0C1F"/>
    <a:srgbClr val="F9A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3" autoAdjust="0"/>
    <p:restoredTop sz="87791" autoAdjust="0"/>
  </p:normalViewPr>
  <p:slideViewPr>
    <p:cSldViewPr>
      <p:cViewPr varScale="1">
        <p:scale>
          <a:sx n="101" d="100"/>
          <a:sy n="101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B2D6B-E26F-49A6-8DCB-1941F8FB166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BE27A-D2FC-40CB-B27D-78C3B072FA5E}">
      <dgm:prSet phldrT="[Текст]" custT="1"/>
      <dgm:spPr>
        <a:solidFill>
          <a:srgbClr val="78A6DE"/>
        </a:solidFill>
        <a:ln>
          <a:solidFill>
            <a:srgbClr val="5C71AC"/>
          </a:solidFill>
        </a:ln>
      </dgm:spPr>
      <dgm:t>
        <a:bodyPr lIns="900000" tIns="0" anchor="t" anchorCtr="0"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55 кафедр)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D6677-2559-40A7-A205-523D3C1EB834}" type="parTrans" cxnId="{7AABA6E7-64A7-41A6-8775-90BEC435FA00}">
      <dgm:prSet/>
      <dgm:spPr/>
      <dgm:t>
        <a:bodyPr/>
        <a:lstStyle/>
        <a:p>
          <a:endParaRPr lang="ru-RU"/>
        </a:p>
      </dgm:t>
    </dgm:pt>
    <dgm:pt modelId="{5B9C175E-16D2-40B6-9C0C-C6EA54AC73B6}" type="sibTrans" cxnId="{7AABA6E7-64A7-41A6-8775-90BEC435FA00}">
      <dgm:prSet/>
      <dgm:spPr/>
      <dgm:t>
        <a:bodyPr/>
        <a:lstStyle/>
        <a:p>
          <a:endParaRPr lang="ru-RU"/>
        </a:p>
      </dgm:t>
    </dgm:pt>
    <dgm:pt modelId="{FB7038AA-2E82-453A-9391-F5774C983635}">
      <dgm:prSet phldrT="[Текст]" phldr="1" custT="1"/>
      <dgm:spPr>
        <a:solidFill>
          <a:srgbClr val="78A6DE"/>
        </a:solidFill>
        <a:ln>
          <a:solidFill>
            <a:srgbClr val="5C71AC"/>
          </a:solidFill>
        </a:ln>
      </dgm:spPr>
      <dgm:t>
        <a:bodyPr lIns="900000" tIns="0" anchor="t" anchorCtr="0"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8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05943-C567-475B-931C-D71BD4AD38BD}" type="parTrans" cxnId="{D17C549C-EEA6-4B07-8005-55FAC752F2A8}">
      <dgm:prSet/>
      <dgm:spPr/>
      <dgm:t>
        <a:bodyPr/>
        <a:lstStyle/>
        <a:p>
          <a:endParaRPr lang="ru-RU"/>
        </a:p>
      </dgm:t>
    </dgm:pt>
    <dgm:pt modelId="{223A4329-1FB7-4488-BEAC-A56F4E2EE993}" type="sibTrans" cxnId="{D17C549C-EEA6-4B07-8005-55FAC752F2A8}">
      <dgm:prSet/>
      <dgm:spPr/>
      <dgm:t>
        <a:bodyPr/>
        <a:lstStyle/>
        <a:p>
          <a:endParaRPr lang="ru-RU"/>
        </a:p>
      </dgm:t>
    </dgm:pt>
    <dgm:pt modelId="{0C17308E-0350-4FEF-92B3-447EBFAB30CC}">
      <dgm:prSet phldrT="[Текст]" phldr="1"/>
      <dgm:spPr>
        <a:solidFill>
          <a:srgbClr val="78A6DE"/>
        </a:solidFill>
        <a:ln>
          <a:solidFill>
            <a:srgbClr val="5C71AC"/>
          </a:solidFill>
        </a:ln>
      </dgm:spPr>
      <dgm:t>
        <a:bodyPr lIns="900000" tIns="0" anchor="t" anchorCtr="0"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900"/>
        </a:p>
      </dgm:t>
    </dgm:pt>
    <dgm:pt modelId="{3035935C-46D7-43CF-AFA0-CDE7161F6733}" type="parTrans" cxnId="{9E52EBF1-649A-4644-9A6D-DD26DE05AEEC}">
      <dgm:prSet/>
      <dgm:spPr/>
      <dgm:t>
        <a:bodyPr/>
        <a:lstStyle/>
        <a:p>
          <a:endParaRPr lang="ru-RU"/>
        </a:p>
      </dgm:t>
    </dgm:pt>
    <dgm:pt modelId="{E2A8009C-9A33-45D4-BD24-B318B985A901}" type="sibTrans" cxnId="{9E52EBF1-649A-4644-9A6D-DD26DE05AEEC}">
      <dgm:prSet/>
      <dgm:spPr/>
      <dgm:t>
        <a:bodyPr/>
        <a:lstStyle/>
        <a:p>
          <a:endParaRPr lang="ru-RU"/>
        </a:p>
      </dgm:t>
    </dgm:pt>
    <dgm:pt modelId="{B6412467-13E1-4871-A393-91839EB3FF51}">
      <dgm:prSet phldrT="[Текст]" custT="1"/>
      <dgm:spPr>
        <a:solidFill>
          <a:srgbClr val="78A6DE"/>
        </a:solidFill>
        <a:ln>
          <a:solidFill>
            <a:srgbClr val="5C71AC"/>
          </a:solidFill>
        </a:ln>
      </dgm:spPr>
      <dgm:t>
        <a:bodyPr lIns="828000" tIns="0"/>
        <a:lstStyle/>
        <a:p>
          <a:pPr algn="just"/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ru-RU" sz="18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Научная деятельность</a:t>
          </a:r>
        </a:p>
        <a:p>
          <a:pPr algn="l"/>
          <a:endParaRPr lang="ru-RU" sz="3000" dirty="0"/>
        </a:p>
      </dgm:t>
    </dgm:pt>
    <dgm:pt modelId="{B90CD87E-5B83-4AB2-8ECA-AE34200B68EB}" type="parTrans" cxnId="{90DB3D9D-B29B-4EAA-9185-CCFD17DEB602}">
      <dgm:prSet/>
      <dgm:spPr/>
      <dgm:t>
        <a:bodyPr/>
        <a:lstStyle/>
        <a:p>
          <a:endParaRPr lang="ru-RU"/>
        </a:p>
      </dgm:t>
    </dgm:pt>
    <dgm:pt modelId="{706C52B1-840F-4D12-A948-C1A593FB3C14}" type="sibTrans" cxnId="{90DB3D9D-B29B-4EAA-9185-CCFD17DEB602}">
      <dgm:prSet/>
      <dgm:spPr/>
      <dgm:t>
        <a:bodyPr/>
        <a:lstStyle/>
        <a:p>
          <a:endParaRPr lang="ru-RU"/>
        </a:p>
      </dgm:t>
    </dgm:pt>
    <dgm:pt modelId="{2C2811CC-5A8E-4C35-BA20-04E4E8F07446}">
      <dgm:prSet phldrT="[Текст]" phldr="1"/>
      <dgm:spPr>
        <a:solidFill>
          <a:srgbClr val="78A6DE"/>
        </a:solidFill>
        <a:ln>
          <a:solidFill>
            <a:srgbClr val="5C71AC"/>
          </a:solidFill>
        </a:ln>
      </dgm:spPr>
      <dgm:t>
        <a:bodyPr lIns="828000" tIns="0"/>
        <a:lstStyle/>
        <a:p>
          <a:pPr algn="l"/>
          <a:endParaRPr lang="ru-RU" sz="2300" dirty="0"/>
        </a:p>
      </dgm:t>
    </dgm:pt>
    <dgm:pt modelId="{F1DF7614-2AEA-4FC2-B595-6D6A1B38FD74}" type="parTrans" cxnId="{F9997866-7C4F-45FB-AAC5-DEDF10B0ABC2}">
      <dgm:prSet/>
      <dgm:spPr/>
      <dgm:t>
        <a:bodyPr/>
        <a:lstStyle/>
        <a:p>
          <a:endParaRPr lang="ru-RU"/>
        </a:p>
      </dgm:t>
    </dgm:pt>
    <dgm:pt modelId="{7E9C872C-D75B-4AA3-B470-9FCAFC8CA1DC}" type="sibTrans" cxnId="{F9997866-7C4F-45FB-AAC5-DEDF10B0ABC2}">
      <dgm:prSet/>
      <dgm:spPr/>
      <dgm:t>
        <a:bodyPr/>
        <a:lstStyle/>
        <a:p>
          <a:endParaRPr lang="ru-RU"/>
        </a:p>
      </dgm:t>
    </dgm:pt>
    <dgm:pt modelId="{B39E343A-5126-4DCB-A88A-C7DDA97D18F8}">
      <dgm:prSet phldrT="[Текст]" phldr="1"/>
      <dgm:spPr>
        <a:solidFill>
          <a:srgbClr val="78A6DE"/>
        </a:solidFill>
        <a:ln>
          <a:solidFill>
            <a:srgbClr val="5C71AC"/>
          </a:solidFill>
        </a:ln>
      </dgm:spPr>
      <dgm:t>
        <a:bodyPr lIns="828000" tIns="0"/>
        <a:lstStyle/>
        <a:p>
          <a:pPr algn="l"/>
          <a:endParaRPr lang="ru-RU" sz="2300" dirty="0"/>
        </a:p>
      </dgm:t>
    </dgm:pt>
    <dgm:pt modelId="{25FA3D70-E85B-459C-95F7-81AACB8E61DD}" type="parTrans" cxnId="{401B2FC3-8666-46F6-8AF4-D0A691D031BD}">
      <dgm:prSet/>
      <dgm:spPr/>
      <dgm:t>
        <a:bodyPr/>
        <a:lstStyle/>
        <a:p>
          <a:endParaRPr lang="ru-RU"/>
        </a:p>
      </dgm:t>
    </dgm:pt>
    <dgm:pt modelId="{866CDA62-7FAF-4EE9-B611-DE8EC34E62FD}" type="sibTrans" cxnId="{401B2FC3-8666-46F6-8AF4-D0A691D031BD}">
      <dgm:prSet/>
      <dgm:spPr/>
      <dgm:t>
        <a:bodyPr/>
        <a:lstStyle/>
        <a:p>
          <a:endParaRPr lang="ru-RU"/>
        </a:p>
      </dgm:t>
    </dgm:pt>
    <dgm:pt modelId="{984973C4-C1F6-4938-9AF0-85330D629379}">
      <dgm:prSet phldrT="[Текст]" custT="1"/>
      <dgm:spPr>
        <a:solidFill>
          <a:srgbClr val="78A6DE"/>
        </a:solidFill>
        <a:ln>
          <a:solidFill>
            <a:srgbClr val="5C71AC"/>
          </a:solidFill>
        </a:ln>
      </dgm:spPr>
      <dgm:t>
        <a:bodyPr lIns="0" tIns="0" rIns="0" b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деятельность – Клиника 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4F2FD-ECF0-4492-9A18-BDF7E91E53E3}" type="parTrans" cxnId="{DD9E1501-FD31-4787-85FD-4638495A467D}">
      <dgm:prSet/>
      <dgm:spPr/>
      <dgm:t>
        <a:bodyPr/>
        <a:lstStyle/>
        <a:p>
          <a:endParaRPr lang="ru-RU"/>
        </a:p>
      </dgm:t>
    </dgm:pt>
    <dgm:pt modelId="{77BC2D27-4C7C-447A-98CF-379522C47692}" type="sibTrans" cxnId="{DD9E1501-FD31-4787-85FD-4638495A467D}">
      <dgm:prSet/>
      <dgm:spPr/>
      <dgm:t>
        <a:bodyPr/>
        <a:lstStyle/>
        <a:p>
          <a:endParaRPr lang="ru-RU"/>
        </a:p>
      </dgm:t>
    </dgm:pt>
    <dgm:pt modelId="{76AC222A-EB6E-4B4E-9020-022B1BA0F493}">
      <dgm:prSet phldrT="[Текст]" phldr="1"/>
      <dgm:spPr>
        <a:solidFill>
          <a:srgbClr val="78A6DE"/>
        </a:solidFill>
        <a:ln>
          <a:solidFill>
            <a:srgbClr val="5C71AC"/>
          </a:solidFill>
        </a:ln>
      </dgm:spPr>
      <dgm:t>
        <a:bodyPr lIns="0" tIns="0" rIns="0" bIns="0"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ru-RU" sz="1500" dirty="0"/>
        </a:p>
      </dgm:t>
    </dgm:pt>
    <dgm:pt modelId="{4B45CEDF-516F-4514-8BE8-591F8E9E9332}" type="parTrans" cxnId="{CBB23115-B14D-4BDA-8824-A1D279D34E90}">
      <dgm:prSet/>
      <dgm:spPr/>
      <dgm:t>
        <a:bodyPr/>
        <a:lstStyle/>
        <a:p>
          <a:endParaRPr lang="ru-RU"/>
        </a:p>
      </dgm:t>
    </dgm:pt>
    <dgm:pt modelId="{071FF232-AD60-42DC-961B-BA3EB4FD4B57}" type="sibTrans" cxnId="{CBB23115-B14D-4BDA-8824-A1D279D34E90}">
      <dgm:prSet/>
      <dgm:spPr/>
      <dgm:t>
        <a:bodyPr/>
        <a:lstStyle/>
        <a:p>
          <a:endParaRPr lang="ru-RU"/>
        </a:p>
      </dgm:t>
    </dgm:pt>
    <dgm:pt modelId="{3D7019AF-EB0C-4288-A573-99A6D75474CA}" type="pres">
      <dgm:prSet presAssocID="{6B1B2D6B-E26F-49A6-8DCB-1941F8FB16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469E2-6092-4CFD-B3A2-AB84EC19F505}" type="pres">
      <dgm:prSet presAssocID="{55CBE27A-D2FC-40CB-B27D-78C3B072FA5E}" presName="comp" presStyleCnt="0"/>
      <dgm:spPr/>
    </dgm:pt>
    <dgm:pt modelId="{D0F937A5-2E18-464E-BE32-1870F07B892E}" type="pres">
      <dgm:prSet presAssocID="{55CBE27A-D2FC-40CB-B27D-78C3B072FA5E}" presName="box" presStyleLbl="node1" presStyleIdx="0" presStyleCnt="3" custScaleY="102202" custLinFactNeighborY="-1362"/>
      <dgm:spPr/>
      <dgm:t>
        <a:bodyPr/>
        <a:lstStyle/>
        <a:p>
          <a:endParaRPr lang="ru-RU"/>
        </a:p>
      </dgm:t>
    </dgm:pt>
    <dgm:pt modelId="{74BE7E92-3945-428C-9A98-B6CCF334AC7A}" type="pres">
      <dgm:prSet presAssocID="{55CBE27A-D2FC-40CB-B27D-78C3B072FA5E}" presName="img" presStyleLbl="fgImgPlace1" presStyleIdx="0" presStyleCnt="3" custScaleX="76604" custScaleY="78954" custLinFactNeighborX="-15963" custLinFactNeighborY="5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47F1FB7-5600-48FD-82E9-72460A0B96F6}" type="pres">
      <dgm:prSet presAssocID="{55CBE27A-D2FC-40CB-B27D-78C3B072FA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20ED-4A04-4E7B-BAAD-016310F9ABF4}" type="pres">
      <dgm:prSet presAssocID="{5B9C175E-16D2-40B6-9C0C-C6EA54AC73B6}" presName="spacer" presStyleCnt="0"/>
      <dgm:spPr/>
    </dgm:pt>
    <dgm:pt modelId="{5600DBA3-A3FD-4124-88A5-62C6770128D9}" type="pres">
      <dgm:prSet presAssocID="{B6412467-13E1-4871-A393-91839EB3FF51}" presName="comp" presStyleCnt="0"/>
      <dgm:spPr/>
    </dgm:pt>
    <dgm:pt modelId="{BDAAEBC9-79FD-4D68-B097-E3C99BF7D9AD}" type="pres">
      <dgm:prSet presAssocID="{B6412467-13E1-4871-A393-91839EB3FF51}" presName="box" presStyleLbl="node1" presStyleIdx="1" presStyleCnt="3" custAng="0" custScaleY="98397" custLinFactNeighborX="-778" custLinFactNeighborY="-1971"/>
      <dgm:spPr/>
      <dgm:t>
        <a:bodyPr/>
        <a:lstStyle/>
        <a:p>
          <a:endParaRPr lang="ru-RU"/>
        </a:p>
      </dgm:t>
    </dgm:pt>
    <dgm:pt modelId="{CE4F5371-111E-4166-BE09-BE760D41B7E5}" type="pres">
      <dgm:prSet presAssocID="{B6412467-13E1-4871-A393-91839EB3FF51}" presName="img" presStyleLbl="fgImgPlace1" presStyleIdx="1" presStyleCnt="3" custScaleX="78620" custScaleY="86594" custLinFactNeighborX="-13233" custLinFactNeighborY="168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63E5C91-927C-40E5-A2E6-37AD2001CC8B}" type="pres">
      <dgm:prSet presAssocID="{B6412467-13E1-4871-A393-91839EB3FF5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5DE6A-E043-4351-95EF-87CFFBE8D1FB}" type="pres">
      <dgm:prSet presAssocID="{706C52B1-840F-4D12-A948-C1A593FB3C14}" presName="spacer" presStyleCnt="0"/>
      <dgm:spPr/>
    </dgm:pt>
    <dgm:pt modelId="{57C27287-22E5-4EA4-AA27-D9D5259C9836}" type="pres">
      <dgm:prSet presAssocID="{984973C4-C1F6-4938-9AF0-85330D629379}" presName="comp" presStyleCnt="0"/>
      <dgm:spPr/>
    </dgm:pt>
    <dgm:pt modelId="{C1359C38-C7F0-483D-BD98-A50FD5E8E7B3}" type="pres">
      <dgm:prSet presAssocID="{984973C4-C1F6-4938-9AF0-85330D629379}" presName="box" presStyleLbl="node1" presStyleIdx="2" presStyleCnt="3" custScaleY="107952" custLinFactNeighborY="-4088"/>
      <dgm:spPr/>
      <dgm:t>
        <a:bodyPr/>
        <a:lstStyle/>
        <a:p>
          <a:endParaRPr lang="ru-RU"/>
        </a:p>
      </dgm:t>
    </dgm:pt>
    <dgm:pt modelId="{A6FEC920-8C35-4865-9CC0-88C613C9C1F3}" type="pres">
      <dgm:prSet presAssocID="{984973C4-C1F6-4938-9AF0-85330D629379}" presName="img" presStyleLbl="fgImgPlace1" presStyleIdx="2" presStyleCnt="3" custScaleX="84668" custScaleY="104117" custLinFactNeighborX="-10363" custLinFactNeighborY="-452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72583C2-F345-49AA-8C02-3AD0BE3B9C3D}" type="pres">
      <dgm:prSet presAssocID="{984973C4-C1F6-4938-9AF0-85330D6293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23115-B14D-4BDA-8824-A1D279D34E90}" srcId="{984973C4-C1F6-4938-9AF0-85330D629379}" destId="{76AC222A-EB6E-4B4E-9020-022B1BA0F493}" srcOrd="0" destOrd="0" parTransId="{4B45CEDF-516F-4514-8BE8-591F8E9E9332}" sibTransId="{071FF232-AD60-42DC-961B-BA3EB4FD4B57}"/>
    <dgm:cxn modelId="{7B73476E-8B37-464C-9758-B7FAC3D261A3}" type="presOf" srcId="{0C17308E-0350-4FEF-92B3-447EBFAB30CC}" destId="{D0F937A5-2E18-464E-BE32-1870F07B892E}" srcOrd="0" destOrd="2" presId="urn:microsoft.com/office/officeart/2005/8/layout/vList4"/>
    <dgm:cxn modelId="{A371490C-AFCE-4B0B-B2CB-4CE867B00E1C}" type="presOf" srcId="{FB7038AA-2E82-453A-9391-F5774C983635}" destId="{D0F937A5-2E18-464E-BE32-1870F07B892E}" srcOrd="0" destOrd="1" presId="urn:microsoft.com/office/officeart/2005/8/layout/vList4"/>
    <dgm:cxn modelId="{D8ADFBA8-ADA3-418B-B7DE-E127742D5A64}" type="presOf" srcId="{FB7038AA-2E82-453A-9391-F5774C983635}" destId="{C47F1FB7-5600-48FD-82E9-72460A0B96F6}" srcOrd="1" destOrd="1" presId="urn:microsoft.com/office/officeart/2005/8/layout/vList4"/>
    <dgm:cxn modelId="{8A2DC82B-E0EE-43DE-8D2C-69FAE9AA6995}" type="presOf" srcId="{6B1B2D6B-E26F-49A6-8DCB-1941F8FB166C}" destId="{3D7019AF-EB0C-4288-A573-99A6D75474CA}" srcOrd="0" destOrd="0" presId="urn:microsoft.com/office/officeart/2005/8/layout/vList4"/>
    <dgm:cxn modelId="{4B2AEDE4-2730-4D9E-9654-D6672B3D84A6}" type="presOf" srcId="{984973C4-C1F6-4938-9AF0-85330D629379}" destId="{C1359C38-C7F0-483D-BD98-A50FD5E8E7B3}" srcOrd="0" destOrd="0" presId="urn:microsoft.com/office/officeart/2005/8/layout/vList4"/>
    <dgm:cxn modelId="{4589EA8B-BEAF-438D-8539-922AB2F2D770}" type="presOf" srcId="{76AC222A-EB6E-4B4E-9020-022B1BA0F493}" destId="{172583C2-F345-49AA-8C02-3AD0BE3B9C3D}" srcOrd="1" destOrd="1" presId="urn:microsoft.com/office/officeart/2005/8/layout/vList4"/>
    <dgm:cxn modelId="{42F4E6C6-3942-43CD-B8D2-7DEEE592D10C}" type="presOf" srcId="{B6412467-13E1-4871-A393-91839EB3FF51}" destId="{563E5C91-927C-40E5-A2E6-37AD2001CC8B}" srcOrd="1" destOrd="0" presId="urn:microsoft.com/office/officeart/2005/8/layout/vList4"/>
    <dgm:cxn modelId="{D17C549C-EEA6-4B07-8005-55FAC752F2A8}" srcId="{55CBE27A-D2FC-40CB-B27D-78C3B072FA5E}" destId="{FB7038AA-2E82-453A-9391-F5774C983635}" srcOrd="0" destOrd="0" parTransId="{19605943-C567-475B-931C-D71BD4AD38BD}" sibTransId="{223A4329-1FB7-4488-BEAC-A56F4E2EE993}"/>
    <dgm:cxn modelId="{90DB3D9D-B29B-4EAA-9185-CCFD17DEB602}" srcId="{6B1B2D6B-E26F-49A6-8DCB-1941F8FB166C}" destId="{B6412467-13E1-4871-A393-91839EB3FF51}" srcOrd="1" destOrd="0" parTransId="{B90CD87E-5B83-4AB2-8ECA-AE34200B68EB}" sibTransId="{706C52B1-840F-4D12-A948-C1A593FB3C14}"/>
    <dgm:cxn modelId="{930E5718-F663-4ABF-900F-2BA5C87C33FC}" type="presOf" srcId="{984973C4-C1F6-4938-9AF0-85330D629379}" destId="{172583C2-F345-49AA-8C02-3AD0BE3B9C3D}" srcOrd="1" destOrd="0" presId="urn:microsoft.com/office/officeart/2005/8/layout/vList4"/>
    <dgm:cxn modelId="{D3116220-A144-4DAD-8298-A077017EBE98}" type="presOf" srcId="{55CBE27A-D2FC-40CB-B27D-78C3B072FA5E}" destId="{D0F937A5-2E18-464E-BE32-1870F07B892E}" srcOrd="0" destOrd="0" presId="urn:microsoft.com/office/officeart/2005/8/layout/vList4"/>
    <dgm:cxn modelId="{50DE23E8-1BF5-4E11-AE3B-9D773913013A}" type="presOf" srcId="{B39E343A-5126-4DCB-A88A-C7DDA97D18F8}" destId="{BDAAEBC9-79FD-4D68-B097-E3C99BF7D9AD}" srcOrd="0" destOrd="2" presId="urn:microsoft.com/office/officeart/2005/8/layout/vList4"/>
    <dgm:cxn modelId="{BC537791-875C-43EE-83B9-33566ACE0187}" type="presOf" srcId="{2C2811CC-5A8E-4C35-BA20-04E4E8F07446}" destId="{BDAAEBC9-79FD-4D68-B097-E3C99BF7D9AD}" srcOrd="0" destOrd="1" presId="urn:microsoft.com/office/officeart/2005/8/layout/vList4"/>
    <dgm:cxn modelId="{DD9E1501-FD31-4787-85FD-4638495A467D}" srcId="{6B1B2D6B-E26F-49A6-8DCB-1941F8FB166C}" destId="{984973C4-C1F6-4938-9AF0-85330D629379}" srcOrd="2" destOrd="0" parTransId="{5C04F2FD-ECF0-4492-9A18-BDF7E91E53E3}" sibTransId="{77BC2D27-4C7C-447A-98CF-379522C47692}"/>
    <dgm:cxn modelId="{8BD53053-EBCB-4C31-A807-F1D4C012CB33}" type="presOf" srcId="{2C2811CC-5A8E-4C35-BA20-04E4E8F07446}" destId="{563E5C91-927C-40E5-A2E6-37AD2001CC8B}" srcOrd="1" destOrd="1" presId="urn:microsoft.com/office/officeart/2005/8/layout/vList4"/>
    <dgm:cxn modelId="{F9997866-7C4F-45FB-AAC5-DEDF10B0ABC2}" srcId="{B6412467-13E1-4871-A393-91839EB3FF51}" destId="{2C2811CC-5A8E-4C35-BA20-04E4E8F07446}" srcOrd="0" destOrd="0" parTransId="{F1DF7614-2AEA-4FC2-B595-6D6A1B38FD74}" sibTransId="{7E9C872C-D75B-4AA3-B470-9FCAFC8CA1DC}"/>
    <dgm:cxn modelId="{D31134A5-8584-4D82-8C2F-C68C513D8C7F}" type="presOf" srcId="{B6412467-13E1-4871-A393-91839EB3FF51}" destId="{BDAAEBC9-79FD-4D68-B097-E3C99BF7D9AD}" srcOrd="0" destOrd="0" presId="urn:microsoft.com/office/officeart/2005/8/layout/vList4"/>
    <dgm:cxn modelId="{7AABA6E7-64A7-41A6-8775-90BEC435FA00}" srcId="{6B1B2D6B-E26F-49A6-8DCB-1941F8FB166C}" destId="{55CBE27A-D2FC-40CB-B27D-78C3B072FA5E}" srcOrd="0" destOrd="0" parTransId="{43ED6677-2559-40A7-A205-523D3C1EB834}" sibTransId="{5B9C175E-16D2-40B6-9C0C-C6EA54AC73B6}"/>
    <dgm:cxn modelId="{D6F45C0C-A420-41F1-9D44-8068ECCCA0BE}" type="presOf" srcId="{55CBE27A-D2FC-40CB-B27D-78C3B072FA5E}" destId="{C47F1FB7-5600-48FD-82E9-72460A0B96F6}" srcOrd="1" destOrd="0" presId="urn:microsoft.com/office/officeart/2005/8/layout/vList4"/>
    <dgm:cxn modelId="{9E52EBF1-649A-4644-9A6D-DD26DE05AEEC}" srcId="{55CBE27A-D2FC-40CB-B27D-78C3B072FA5E}" destId="{0C17308E-0350-4FEF-92B3-447EBFAB30CC}" srcOrd="1" destOrd="0" parTransId="{3035935C-46D7-43CF-AFA0-CDE7161F6733}" sibTransId="{E2A8009C-9A33-45D4-BD24-B318B985A901}"/>
    <dgm:cxn modelId="{19707ED7-D72C-4323-B289-FF012547A7F4}" type="presOf" srcId="{76AC222A-EB6E-4B4E-9020-022B1BA0F493}" destId="{C1359C38-C7F0-483D-BD98-A50FD5E8E7B3}" srcOrd="0" destOrd="1" presId="urn:microsoft.com/office/officeart/2005/8/layout/vList4"/>
    <dgm:cxn modelId="{BAC46122-DD06-4A75-B8FC-D83D49F063CC}" type="presOf" srcId="{B39E343A-5126-4DCB-A88A-C7DDA97D18F8}" destId="{563E5C91-927C-40E5-A2E6-37AD2001CC8B}" srcOrd="1" destOrd="2" presId="urn:microsoft.com/office/officeart/2005/8/layout/vList4"/>
    <dgm:cxn modelId="{401B2FC3-8666-46F6-8AF4-D0A691D031BD}" srcId="{B6412467-13E1-4871-A393-91839EB3FF51}" destId="{B39E343A-5126-4DCB-A88A-C7DDA97D18F8}" srcOrd="1" destOrd="0" parTransId="{25FA3D70-E85B-459C-95F7-81AACB8E61DD}" sibTransId="{866CDA62-7FAF-4EE9-B611-DE8EC34E62FD}"/>
    <dgm:cxn modelId="{E03AFB52-A933-40FC-8E54-FCFCE23D1C3B}" type="presOf" srcId="{0C17308E-0350-4FEF-92B3-447EBFAB30CC}" destId="{C47F1FB7-5600-48FD-82E9-72460A0B96F6}" srcOrd="1" destOrd="2" presId="urn:microsoft.com/office/officeart/2005/8/layout/vList4"/>
    <dgm:cxn modelId="{BE3A6C44-F8B2-4480-ADDF-CA23DBF8C111}" type="presParOf" srcId="{3D7019AF-EB0C-4288-A573-99A6D75474CA}" destId="{72C469E2-6092-4CFD-B3A2-AB84EC19F505}" srcOrd="0" destOrd="0" presId="urn:microsoft.com/office/officeart/2005/8/layout/vList4"/>
    <dgm:cxn modelId="{47E705EA-AE4A-4E6B-B6F6-82E84B04F96B}" type="presParOf" srcId="{72C469E2-6092-4CFD-B3A2-AB84EC19F505}" destId="{D0F937A5-2E18-464E-BE32-1870F07B892E}" srcOrd="0" destOrd="0" presId="urn:microsoft.com/office/officeart/2005/8/layout/vList4"/>
    <dgm:cxn modelId="{8CC5AE6F-8F15-48F9-81A1-F91D65EE3843}" type="presParOf" srcId="{72C469E2-6092-4CFD-B3A2-AB84EC19F505}" destId="{74BE7E92-3945-428C-9A98-B6CCF334AC7A}" srcOrd="1" destOrd="0" presId="urn:microsoft.com/office/officeart/2005/8/layout/vList4"/>
    <dgm:cxn modelId="{48340CFD-0D45-4ABA-8058-99E19D8D6342}" type="presParOf" srcId="{72C469E2-6092-4CFD-B3A2-AB84EC19F505}" destId="{C47F1FB7-5600-48FD-82E9-72460A0B96F6}" srcOrd="2" destOrd="0" presId="urn:microsoft.com/office/officeart/2005/8/layout/vList4"/>
    <dgm:cxn modelId="{33EC3CE2-F484-44A6-B22A-A50A0725E98A}" type="presParOf" srcId="{3D7019AF-EB0C-4288-A573-99A6D75474CA}" destId="{429820ED-4A04-4E7B-BAAD-016310F9ABF4}" srcOrd="1" destOrd="0" presId="urn:microsoft.com/office/officeart/2005/8/layout/vList4"/>
    <dgm:cxn modelId="{7024FFC5-AD7A-4ED4-97E8-0C5E502DD06D}" type="presParOf" srcId="{3D7019AF-EB0C-4288-A573-99A6D75474CA}" destId="{5600DBA3-A3FD-4124-88A5-62C6770128D9}" srcOrd="2" destOrd="0" presId="urn:microsoft.com/office/officeart/2005/8/layout/vList4"/>
    <dgm:cxn modelId="{E6166B21-1A85-4132-B6EE-1AF17B9A5171}" type="presParOf" srcId="{5600DBA3-A3FD-4124-88A5-62C6770128D9}" destId="{BDAAEBC9-79FD-4D68-B097-E3C99BF7D9AD}" srcOrd="0" destOrd="0" presId="urn:microsoft.com/office/officeart/2005/8/layout/vList4"/>
    <dgm:cxn modelId="{82BB0002-867D-4934-AD95-954D9476C0AC}" type="presParOf" srcId="{5600DBA3-A3FD-4124-88A5-62C6770128D9}" destId="{CE4F5371-111E-4166-BE09-BE760D41B7E5}" srcOrd="1" destOrd="0" presId="urn:microsoft.com/office/officeart/2005/8/layout/vList4"/>
    <dgm:cxn modelId="{B43F00E4-B444-48FA-9519-62B092291066}" type="presParOf" srcId="{5600DBA3-A3FD-4124-88A5-62C6770128D9}" destId="{563E5C91-927C-40E5-A2E6-37AD2001CC8B}" srcOrd="2" destOrd="0" presId="urn:microsoft.com/office/officeart/2005/8/layout/vList4"/>
    <dgm:cxn modelId="{469AD8CA-B539-499B-8493-57CEEE6CE06A}" type="presParOf" srcId="{3D7019AF-EB0C-4288-A573-99A6D75474CA}" destId="{8995DE6A-E043-4351-95EF-87CFFBE8D1FB}" srcOrd="3" destOrd="0" presId="urn:microsoft.com/office/officeart/2005/8/layout/vList4"/>
    <dgm:cxn modelId="{906C5D13-95D1-4654-B7B5-ADDEA2FE245C}" type="presParOf" srcId="{3D7019AF-EB0C-4288-A573-99A6D75474CA}" destId="{57C27287-22E5-4EA4-AA27-D9D5259C9836}" srcOrd="4" destOrd="0" presId="urn:microsoft.com/office/officeart/2005/8/layout/vList4"/>
    <dgm:cxn modelId="{AFB61975-D275-4A07-AA06-C677447C1CBD}" type="presParOf" srcId="{57C27287-22E5-4EA4-AA27-D9D5259C9836}" destId="{C1359C38-C7F0-483D-BD98-A50FD5E8E7B3}" srcOrd="0" destOrd="0" presId="urn:microsoft.com/office/officeart/2005/8/layout/vList4"/>
    <dgm:cxn modelId="{8837B23C-A658-4F90-BE38-199F4239FA73}" type="presParOf" srcId="{57C27287-22E5-4EA4-AA27-D9D5259C9836}" destId="{A6FEC920-8C35-4865-9CC0-88C613C9C1F3}" srcOrd="1" destOrd="0" presId="urn:microsoft.com/office/officeart/2005/8/layout/vList4"/>
    <dgm:cxn modelId="{2904A702-53D2-4D74-8DEC-FA2D2C28E1A1}" type="presParOf" srcId="{57C27287-22E5-4EA4-AA27-D9D5259C9836}" destId="{172583C2-F345-49AA-8C02-3AD0BE3B9C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937A5-2E18-464E-BE32-1870F07B892E}">
      <dsp:nvSpPr>
        <dsp:cNvPr id="0" name=""/>
        <dsp:cNvSpPr/>
      </dsp:nvSpPr>
      <dsp:spPr>
        <a:xfrm>
          <a:off x="0" y="0"/>
          <a:ext cx="8814911" cy="1746195"/>
        </a:xfrm>
        <a:prstGeom prst="roundRect">
          <a:avLst>
            <a:gd name="adj" fmla="val 10000"/>
          </a:avLst>
        </a:prstGeom>
        <a:solidFill>
          <a:srgbClr val="78A6DE"/>
        </a:solidFill>
        <a:ln w="25400" cap="flat" cmpd="sng" algn="ctr">
          <a:solidFill>
            <a:srgbClr val="5C71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000" tIns="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kumimoji="0" lang="ru-RU" alt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55 кафедр)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</dsp:txBody>
      <dsp:txXfrm>
        <a:off x="1933839" y="0"/>
        <a:ext cx="6881071" cy="1746195"/>
      </dsp:txXfrm>
    </dsp:sp>
    <dsp:sp modelId="{74BE7E92-3945-428C-9A98-B6CCF334AC7A}">
      <dsp:nvSpPr>
        <dsp:cNvPr id="0" name=""/>
        <dsp:cNvSpPr/>
      </dsp:nvSpPr>
      <dsp:spPr>
        <a:xfrm>
          <a:off x="95666" y="404620"/>
          <a:ext cx="1350514" cy="1079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AEBC9-79FD-4D68-B097-E3C99BF7D9AD}">
      <dsp:nvSpPr>
        <dsp:cNvPr id="0" name=""/>
        <dsp:cNvSpPr/>
      </dsp:nvSpPr>
      <dsp:spPr>
        <a:xfrm>
          <a:off x="0" y="1883376"/>
          <a:ext cx="8814911" cy="1681184"/>
        </a:xfrm>
        <a:prstGeom prst="roundRect">
          <a:avLst>
            <a:gd name="adj" fmla="val 10000"/>
          </a:avLst>
        </a:prstGeom>
        <a:solidFill>
          <a:srgbClr val="78A6DE"/>
        </a:solidFill>
        <a:ln w="25400" cap="flat" cmpd="sng" algn="ctr">
          <a:solidFill>
            <a:srgbClr val="5C71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0" tIns="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ru-RU" sz="18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Научная деятельность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1933839" y="1883376"/>
        <a:ext cx="6881071" cy="1681184"/>
      </dsp:txXfrm>
    </dsp:sp>
    <dsp:sp modelId="{CE4F5371-111E-4166-BE09-BE760D41B7E5}">
      <dsp:nvSpPr>
        <dsp:cNvPr id="0" name=""/>
        <dsp:cNvSpPr/>
      </dsp:nvSpPr>
      <dsp:spPr>
        <a:xfrm>
          <a:off x="126024" y="2188799"/>
          <a:ext cx="1386056" cy="11836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59C38-C7F0-483D-BD98-A50FD5E8E7B3}">
      <dsp:nvSpPr>
        <dsp:cNvPr id="0" name=""/>
        <dsp:cNvSpPr/>
      </dsp:nvSpPr>
      <dsp:spPr>
        <a:xfrm>
          <a:off x="0" y="3699247"/>
          <a:ext cx="8814911" cy="1844438"/>
        </a:xfrm>
        <a:prstGeom prst="roundRect">
          <a:avLst>
            <a:gd name="adj" fmla="val 10000"/>
          </a:avLst>
        </a:prstGeom>
        <a:solidFill>
          <a:srgbClr val="78A6DE"/>
        </a:solidFill>
        <a:ln w="25400" cap="flat" cmpd="sng" algn="ctr">
          <a:solidFill>
            <a:srgbClr val="5C71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деятельность – Клиника 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933839" y="3699247"/>
        <a:ext cx="6881071" cy="1844438"/>
      </dsp:txXfrm>
    </dsp:sp>
    <dsp:sp modelId="{A6FEC920-8C35-4865-9CC0-88C613C9C1F3}">
      <dsp:nvSpPr>
        <dsp:cNvPr id="0" name=""/>
        <dsp:cNvSpPr/>
      </dsp:nvSpPr>
      <dsp:spPr>
        <a:xfrm>
          <a:off x="123309" y="3917842"/>
          <a:ext cx="1492681" cy="1423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A920BE-B397-406A-B6F2-EC50EE0C6C2F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1DC84C-06E1-4B80-A695-06901712E0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902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D7BDD9-2A76-46B9-9E83-F2D2F5FAE803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ECAE16-B393-44FC-92C7-405CD0FD2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998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9EA00B-870B-4836-B838-48AECF42DAB6}" type="slidenum">
              <a:rPr lang="ru-RU" altLang="ru-RU" sz="1200" smtClean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ru-RU" altLang="ru-RU" sz="12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9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9EA00B-870B-4836-B838-48AECF42DAB6}" type="slidenum">
              <a:rPr lang="ru-RU" altLang="ru-RU" sz="1200" smtClean="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ru-RU" altLang="ru-RU" sz="12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9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9EA00B-870B-4836-B838-48AECF42DAB6}" type="slidenum">
              <a:rPr lang="ru-RU" altLang="ru-RU" sz="1200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ru-RU" altLang="ru-RU" sz="12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9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9EA00B-870B-4836-B838-48AECF42DAB6}" type="slidenum">
              <a:rPr lang="ru-RU" altLang="ru-RU" sz="1200" smtClean="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ru-RU" altLang="ru-RU" sz="12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7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шапка-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лого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265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2C9B-D981-4178-8A0C-CF9F2584C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7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2BF7-4026-439F-9BCD-64C4E9D5F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12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4373-ED4F-4003-A850-D14F0EAA27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50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DBD3-D512-45F8-9DE4-856E51488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582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634E-5279-4DF6-9745-DAA0DD86B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9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13E6-F0C6-4F94-B2B8-6A8E4DD65219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AF4D-2312-4CA7-A2DA-7AAF4913D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98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DE6D-64BD-449A-B798-89321F128C5F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6717-AEE7-473A-8601-D993059A2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35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6BE2-1F4F-44AB-B451-9128C62276B6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FFC8-9937-413D-96EA-D675FC3DF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39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F243-4FB5-4435-900D-2DE643BA291B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1979-95D6-4962-AB38-52961CAE0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40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95C5-7A3C-453E-BE80-7F29E7AE6363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215B-21A1-46A0-8BAF-8BF44AA1A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77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шапка-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4" descr="лого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1187624" y="115888"/>
            <a:ext cx="7776864" cy="865187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0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66B2-147C-484C-9100-0E03227A214A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8D47-AFC1-4C2C-A9A4-05C2C174B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24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5114-E8C7-4569-89CD-50E0FF9714AC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A447-A35C-456A-A493-32577AE7A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33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735B-F6D3-47A0-9B4D-94890AFAC57D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3554-5034-4EF9-A942-D22F26C0E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584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94A9-2868-4536-B0E1-D1AEC17A1847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CDF9-2036-49A0-8D2E-3065FC2E0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4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8749-E6FD-4911-97E0-3E9071E66793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BAF4-CC8C-4F5F-BCD3-225989118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825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EF49-B45F-4CA2-9F76-6892D1292826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624B-FF8C-4204-B76A-BABA1F45A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906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5797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221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03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1788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0250" y="1601788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422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9ED3-4C25-4F95-8076-2028D1E22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36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4026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4095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20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267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1895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8517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6075" y="44450"/>
            <a:ext cx="2232025" cy="6813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568" y="2996952"/>
            <a:ext cx="6543675" cy="6813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054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 noGrp="1"/>
          </p:cNvSpPr>
          <p:nvPr userDrawn="1"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8DAC06C-267E-4477-B770-6BC97885A500}" type="slidenum">
              <a:rPr lang="ru-RU" altLang="ru-RU" sz="1400" b="1" smtClean="0">
                <a:solidFill>
                  <a:srgbClr val="5B091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400" b="1" smtClean="0">
              <a:solidFill>
                <a:srgbClr val="5B0917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258888" y="44450"/>
            <a:ext cx="6265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mtClean="0"/>
              <a:t>Конкурентные преимущества системы.</a:t>
            </a:r>
          </a:p>
        </p:txBody>
      </p:sp>
      <p:sp>
        <p:nvSpPr>
          <p:cNvPr id="5" name="Прямоугольник 11"/>
          <p:cNvSpPr>
            <a:spLocks noChangeArrowheads="1"/>
          </p:cNvSpPr>
          <p:nvPr userDrawn="1"/>
        </p:nvSpPr>
        <p:spPr bwMode="auto">
          <a:xfrm>
            <a:off x="369888" y="1773238"/>
            <a:ext cx="83534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7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smtClean="0"/>
              <a:t> единая информационная среда системы и широкие возможности по ее адаптации к существующей в вузе системе управления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smtClean="0"/>
              <a:t> широкая распространенность и доступная цена технологической платформы    «1С:Предприятие 8»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smtClean="0"/>
              <a:t> наличие большого количества сертифицированных специалистов по внедрению и разработке решений на платформе «1С: Предприятие 8»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smtClean="0"/>
              <a:t> возможность интеграции системы с функционирующими в вузах программными средствами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smtClean="0"/>
              <a:t> возможность организации управления распределенными организационными структурами и филиалами посредством веб-технологий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smtClean="0"/>
              <a:t> использование сертифицированных средств и технологий обработки конфиденциальной информации и персональных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69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C31B-5FC4-49A8-B4BE-F83B163CD53C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E2EC-38D4-475C-BA84-C3E962671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722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F356-91FD-4A7E-BB5C-53A3615E373C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3A3E-5304-4944-B46F-8B54D8400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4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A740-88C5-4883-902B-7CE8E85F6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49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F1A6-A050-4AF6-82F1-A1AFABF72483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4B7D-8130-472F-88B8-F75AFF951A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676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B2F1-74B9-4FC7-80E4-42EE8FA23AB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F319-66F1-4D7C-BEC9-70ABCD411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386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0CA0-023C-4F78-96C1-252BCB366382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152-717F-4335-8DFD-64E49F14B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962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83B6-E382-4AA8-B334-3758D735B9C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9536-65F8-48DD-96F5-BFF7654B7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131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BC3B-2C25-4F3C-9624-6D26254A4132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E6B3-39C4-400F-B886-8663C4B38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571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8BF2-B61E-49A3-A690-AEC51B359134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967F-F95C-4FFE-B3FE-A47D81B2E8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311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CD46-9D88-44EB-8D00-C97CE4C2C1D0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018E-6AF5-4016-8A81-45EE8821E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703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B874-6CC4-4733-BFDB-A041A23817C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6445-4F8A-4627-A4B1-12D3BBD4A3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380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9F55-DF6A-41BF-B2FA-EEC0A503BE3D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AC8-E7A4-4C89-BB8A-7D0C74C1D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374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1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27A8-0C5C-4AB8-98E0-49F76A9AE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107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16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81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27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5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2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77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93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7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5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831B-9634-4F33-AC79-4AD317AC7F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418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171D-90A2-43BA-9AAB-A7FA363EAB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0D0ED61-0FB2-4790-9F7A-086AFB9CF2F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8BB3-D0FF-4051-B1C9-C64489EE3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3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7BFB-E68E-46B1-B8D4-373BB8621C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6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8481-4AFF-4B79-9ED3-29DA00D2DA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69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9ADB8AE8-8AA5-43B4-8CFF-E72DA53D0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58" descr="лого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59"/>
          <p:cNvSpPr>
            <a:spLocks noChangeShapeType="1"/>
          </p:cNvSpPr>
          <p:nvPr userDrawn="1"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D933D-37B3-48C4-827E-8F19C5DF5DF0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1E5CDF-B160-4CF4-A002-D6C6B5D964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шапка-0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фон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шапка-0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4" descr="лого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0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1788"/>
            <a:ext cx="89281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FCC18D-2230-42AC-B71A-E081C8DC091B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B6D668-6152-4EF6-8831-DAB770740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EE8C95B-5652-46B9-AA9E-C77ABF62BF5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25.01.2019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DB30452-FF83-4010-8D6A-20429E27C1B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06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helsma.univer1C@yandex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www.chelsma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7"/>
          <p:cNvSpPr txBox="1">
            <a:spLocks/>
          </p:cNvSpPr>
          <p:nvPr/>
        </p:nvSpPr>
        <p:spPr>
          <a:xfrm>
            <a:off x="179510" y="1268760"/>
            <a:ext cx="8856663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"1С:Университет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ПРОФ"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автоматизации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приемной кампании,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студенческим составом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личных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Южно-Уральском государственном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 университете</a:t>
            </a:r>
            <a:endParaRPr lang="ru-RU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73" y="5752340"/>
            <a:ext cx="858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Рыскулова Евгения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52340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8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764704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алгоритм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0655"/>
            <a:ext cx="4657688" cy="28083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34" y="2569460"/>
            <a:ext cx="3681132" cy="30030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324" y="3998967"/>
            <a:ext cx="3723140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1004239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алгоритм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отчета о ходе приема и его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форма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22" y="1556792"/>
            <a:ext cx="7056784" cy="47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70" y="2276872"/>
            <a:ext cx="5446786" cy="3534489"/>
          </a:xfrm>
          <a:prstGeom prst="rect">
            <a:avLst/>
          </a:prstGeom>
        </p:spPr>
      </p:pic>
      <p:pic>
        <p:nvPicPr>
          <p:cNvPr id="4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Адаптированы печатные формы документов и отчетов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501008"/>
            <a:ext cx="3183434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77" y="1262663"/>
            <a:ext cx="3378362" cy="28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Адаптированы печатные формы документов и отчетов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452559"/>
            <a:ext cx="4025703" cy="4208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5" y="2445544"/>
            <a:ext cx="4594829" cy="39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абитуриента ВО и СПО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04608"/>
            <a:ext cx="6110315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326" y="2924944"/>
            <a:ext cx="63759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абитуриента ВО и СПО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2" y="1262663"/>
            <a:ext cx="5938019" cy="3218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758" y="3717032"/>
            <a:ext cx="5924550" cy="29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52559"/>
            <a:ext cx="5372762" cy="2912545"/>
          </a:xfrm>
          <a:prstGeom prst="rect">
            <a:avLst/>
          </a:prstGeom>
        </p:spPr>
      </p:pic>
      <p:pic>
        <p:nvPicPr>
          <p:cNvPr id="4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федеральных государственных образовательных стандартов ВО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573016"/>
            <a:ext cx="55789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800708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федеральных государственных образовательных стандартов ВО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356992"/>
            <a:ext cx="6716266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4" y="1284342"/>
            <a:ext cx="4146100" cy="23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федеральных государственных образовательных стандартов ВО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51" y="1705322"/>
            <a:ext cx="8467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обучающегося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2" y="1452559"/>
            <a:ext cx="6200816" cy="33445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059" y="2957462"/>
            <a:ext cx="6787339" cy="367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06896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6" y="68726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198405" y="1484784"/>
            <a:ext cx="87137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Челябинский государственный медицинский институт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 был создан 22.06.1944 года на базе эвакуированного из Киева медицинского института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В 1991 году при институте была открыта собственная клиника с поликлиническим отделением и стационаром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В 1995 году ВУЗ был переименован в Челябинскую государственную медицинскую академию (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ЧелГМА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В 2013 году ВУЗ прошел аккредитацию с присвоением статуса университет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250825" y="836712"/>
            <a:ext cx="871378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ВУЗа</a:t>
            </a:r>
            <a:endParaRPr lang="ru-RU" alt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1556"/>
            <a:ext cx="4211960" cy="27978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3871664"/>
            <a:ext cx="4212226" cy="2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обучающегося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66" y="1452559"/>
            <a:ext cx="5662686" cy="3069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686065"/>
            <a:ext cx="677447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обучающегося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84714"/>
            <a:ext cx="5711817" cy="3096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61" y="2680858"/>
            <a:ext cx="664164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обучающегося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0" y="1422471"/>
            <a:ext cx="5938019" cy="3218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068960"/>
            <a:ext cx="502777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личный кабинет сотрудников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70051"/>
            <a:ext cx="5938019" cy="3218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215945"/>
            <a:ext cx="5938019" cy="3218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432" y="4165999"/>
            <a:ext cx="4793743" cy="25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51520" y="1004239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отчетов о показателях успеваемости и посещаемости студентов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58182"/>
            <a:ext cx="52578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458" y="1924770"/>
            <a:ext cx="4514850" cy="3571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501008"/>
            <a:ext cx="47148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51520" y="1004239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видов и типов приказов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7" y="1398642"/>
            <a:ext cx="5042073" cy="3470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777" y="3933056"/>
            <a:ext cx="6445531" cy="27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175" y="1052736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5C71AC"/>
                </a:solidFill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58098"/>
            <a:ext cx="82809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Рыскулова Евгения Валерьевна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+7(951)78-00-722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chelsma.univer1C@yandex.ru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www.chelsma.ru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22" y="5301208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27584" y="6882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6" y="68726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326132"/>
              </p:ext>
            </p:extLst>
          </p:nvPr>
        </p:nvGraphicFramePr>
        <p:xfrm>
          <a:off x="149577" y="1124744"/>
          <a:ext cx="88149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99487"/>
              </p:ext>
            </p:extLst>
          </p:nvPr>
        </p:nvGraphicFramePr>
        <p:xfrm>
          <a:off x="2021785" y="1412776"/>
          <a:ext cx="6771249" cy="1351141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220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9">
                <a:tc>
                  <a:txBody>
                    <a:bodyPr/>
                    <a:lstStyle/>
                    <a:p>
                      <a:pPr marL="10800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довузовской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подготовки</a:t>
                      </a: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1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800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профессиональное образование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колледж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800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образование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ru-RU" alt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Ординатура   Аспирантура</a:t>
                      </a: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2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800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профессиональное образование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дополнительного профессионального образования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88" marR="31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48196"/>
              </p:ext>
            </p:extLst>
          </p:nvPr>
        </p:nvGraphicFramePr>
        <p:xfrm>
          <a:off x="2006138" y="3246193"/>
          <a:ext cx="6876456" cy="1389888"/>
        </p:xfrm>
        <a:graphic>
          <a:graphicData uri="http://schemas.openxmlformats.org/drawingml/2006/table">
            <a:tbl>
              <a:tblPr/>
              <a:tblGrid>
                <a:gridCol w="206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493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центры, институты и лаборатории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0" marR="31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научно-исследовательская лаборатория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Научно-исследовательский институт иммунологии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Научно-образовательные центры (2)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Экспериментально-биологическая клиника (виварий)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Малое инновационное предприятие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Центр инновационных технологий ЮУГМУ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0" marR="31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69854"/>
              </p:ext>
            </p:extLst>
          </p:nvPr>
        </p:nvGraphicFramePr>
        <p:xfrm>
          <a:off x="1979712" y="5085184"/>
          <a:ext cx="6856111" cy="14223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56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9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деятельность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0" marR="31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Фармацевтическая деятельность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0" marR="31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2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обороту наркотических средств, психотропных веществ и их прекурсоров, культивированию наркосодержащих растений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0" marR="31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2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Аккредитация на право проведения клинических исследований лекарственных препаратов для медицинского применения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0" marR="31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0615" y="548680"/>
            <a:ext cx="87517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</a:t>
            </a:r>
          </a:p>
        </p:txBody>
      </p:sp>
    </p:spTree>
    <p:extLst>
      <p:ext uri="{BB962C8B-B14F-4D97-AF65-F5344CB8AC3E}">
        <p14:creationId xmlns:p14="http://schemas.microsoft.com/office/powerpoint/2010/main" val="18002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92815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8" y="68726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70616" y="656928"/>
            <a:ext cx="85058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ЭИОС</a:t>
            </a:r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485" y="1271448"/>
            <a:ext cx="826266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разрозненных систем</a:t>
            </a: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единой базы данных</a:t>
            </a: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соответствовать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автоматизации всех процессов</a:t>
            </a: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объемы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ручного труда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приемной кампании</a:t>
            </a: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поддержки систем</a:t>
            </a: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код</a:t>
            </a:r>
          </a:p>
          <a:p>
            <a:pPr marL="914400" lvl="1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реагирование разработчика на изменения в нормативных документах</a:t>
            </a:r>
          </a:p>
        </p:txBody>
      </p:sp>
    </p:spTree>
    <p:extLst>
      <p:ext uri="{BB962C8B-B14F-4D97-AF65-F5344CB8AC3E}">
        <p14:creationId xmlns:p14="http://schemas.microsoft.com/office/powerpoint/2010/main" val="22387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92815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8" y="68726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615" y="656928"/>
            <a:ext cx="87517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 автоматизации </a:t>
            </a:r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275856" y="3155019"/>
            <a:ext cx="2629917" cy="1338263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Access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85899" y="3140968"/>
            <a:ext cx="2701925" cy="1301750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СТЭК Зарплата и кадры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 eaLnBrk="1" hangingPunct="1">
              <a:spcBef>
                <a:spcPts val="600"/>
              </a:spcBef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5899" y="1478106"/>
            <a:ext cx="2701925" cy="1301750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СТЭК Бухгалтерия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 eaLnBrk="1" hangingPunct="1">
              <a:spcBef>
                <a:spcPts val="600"/>
              </a:spcBef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35312" y="3140968"/>
            <a:ext cx="2699693" cy="1301750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дистанционного обучения для ИДПО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276161" y="1418674"/>
            <a:ext cx="2674877" cy="1322457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ВУЗа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www.chelsma.ru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276161" y="4922973"/>
            <a:ext cx="2674877" cy="1322457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для проведения ПК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85899" y="4941168"/>
            <a:ext cx="2674877" cy="1322457"/>
          </a:xfrm>
          <a:prstGeom prst="rect">
            <a:avLst/>
          </a:prstGeom>
          <a:solidFill>
            <a:srgbClr val="78A6DE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докуметооборота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2815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8" y="68726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0616" y="656928"/>
            <a:ext cx="850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76102"/>
              </p:ext>
            </p:extLst>
          </p:nvPr>
        </p:nvGraphicFramePr>
        <p:xfrm>
          <a:off x="610295" y="1363130"/>
          <a:ext cx="8138169" cy="4658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35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359" marR="68359" marT="948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параметра</a:t>
                      </a:r>
                    </a:p>
                  </a:txBody>
                  <a:tcPr marL="68359" marR="68359" marT="948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Сервер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1С:Предприятие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359" marR="68359" marT="948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Сервер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приложений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Операционная система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Windows Server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Standart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Windows Server 201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Standart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Оперативная память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0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дискового пространства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800 ГБ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HDD 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1,2ТБ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800 ГБ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HDD 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1,2ТБ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процессоров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процессора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-3,00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МГц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ядерный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процессора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-3,00 МГц,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ядерный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359" marR="68359" marT="9487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Связь между серверами: оптика 10Гб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59" marR="68359" marT="9487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9" marR="68359" marT="9487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1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620688"/>
            <a:ext cx="7634287" cy="5762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</a:t>
            </a:r>
            <a:r>
              <a:rPr lang="ru-RU" alt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alt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07950" y="1157922"/>
            <a:ext cx="892810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635000" indent="-1778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"1С: Университет ПРОФ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автоматизации работы приемной комиссии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части разделов из подсистемы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студенческим составом </a:t>
            </a:r>
            <a:endParaRPr lang="en-US" alt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Личных кабинетов студента и преподавателя на базе 1С-Битрикс: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портал учебного заведения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гг.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приемной кампании с использованием ЛК Абитуриента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электронной очереди для подачи документов в ВУЗ на базе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1С-Битрикс: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портал учебного заведения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этапа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подсистемы управления студенческим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составом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функционала по учету успеваемости в ЛК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</a:t>
            </a:r>
            <a:endParaRPr lang="ru-RU" alt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планирования учебного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подсистемы Финансы в части расчета Стипендии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1С:Университет ПРОФ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учетных систем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1С: Документооборот в государственных учреждениях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7002" y="980728"/>
            <a:ext cx="7634287" cy="5762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</a:t>
            </a:r>
          </a:p>
        </p:txBody>
      </p:sp>
      <p:pic>
        <p:nvPicPr>
          <p:cNvPr id="5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31997" y="1916832"/>
            <a:ext cx="89281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635000" indent="-1778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Однообразность, цикличность действий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Недостоверность,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Сбор, анализ, систематизация, хранение данных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1957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58182"/>
            <a:ext cx="5256584" cy="2396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57" y="2827895"/>
            <a:ext cx="5553075" cy="2581275"/>
          </a:xfrm>
          <a:prstGeom prst="rect">
            <a:avLst/>
          </a:prstGeom>
        </p:spPr>
      </p:pic>
      <p:pic>
        <p:nvPicPr>
          <p:cNvPr id="4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22"/>
            <a:ext cx="593856" cy="5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8904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медицинский университет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908720"/>
            <a:ext cx="87137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alt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алгоритм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71" y="4293096"/>
            <a:ext cx="46958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0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11_шаблон">
  <a:themeElements>
    <a:clrScheme name="911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1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11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9619</TotalTime>
  <Words>671</Words>
  <Application>Microsoft Office PowerPoint</Application>
  <PresentationFormat>Экран (4:3)</PresentationFormat>
  <Paragraphs>156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Arabic Typesetting</vt:lpstr>
      <vt:lpstr>Arial</vt:lpstr>
      <vt:lpstr>Calibri</vt:lpstr>
      <vt:lpstr>Times New Roman</vt:lpstr>
      <vt:lpstr>Wingdings</vt:lpstr>
      <vt:lpstr>910_шаблон</vt:lpstr>
      <vt:lpstr>Специальное оформление</vt:lpstr>
      <vt:lpstr>911_шаблон</vt:lpstr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Календарный план проекта</vt:lpstr>
      <vt:lpstr>Приёмная кампания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Зданевич Яна</dc:creator>
  <cp:lastModifiedBy>Муратов Иван Иванович</cp:lastModifiedBy>
  <cp:revision>563</cp:revision>
  <dcterms:created xsi:type="dcterms:W3CDTF">2013-01-16T06:42:41Z</dcterms:created>
  <dcterms:modified xsi:type="dcterms:W3CDTF">2019-01-25T05:07:14Z</dcterms:modified>
</cp:coreProperties>
</file>